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1" r:id="rId1"/>
  </p:sldMasterIdLst>
  <p:notesMasterIdLst>
    <p:notesMasterId r:id="rId22"/>
  </p:notesMasterIdLst>
  <p:sldIdLst>
    <p:sldId id="435" r:id="rId2"/>
    <p:sldId id="433" r:id="rId3"/>
    <p:sldId id="436" r:id="rId4"/>
    <p:sldId id="437" r:id="rId5"/>
    <p:sldId id="438" r:id="rId6"/>
    <p:sldId id="442" r:id="rId7"/>
    <p:sldId id="439" r:id="rId8"/>
    <p:sldId id="440" r:id="rId9"/>
    <p:sldId id="444" r:id="rId10"/>
    <p:sldId id="443" r:id="rId11"/>
    <p:sldId id="441" r:id="rId12"/>
    <p:sldId id="445" r:id="rId13"/>
    <p:sldId id="454" r:id="rId14"/>
    <p:sldId id="446" r:id="rId15"/>
    <p:sldId id="447" r:id="rId16"/>
    <p:sldId id="449" r:id="rId17"/>
    <p:sldId id="450" r:id="rId18"/>
    <p:sldId id="451" r:id="rId19"/>
    <p:sldId id="453" r:id="rId20"/>
    <p:sldId id="455" r:id="rId21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inoStewart Admin" initials="M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5"/>
    <a:srgbClr val="C9C1B6"/>
    <a:srgbClr val="6A5F56"/>
    <a:srgbClr val="04617A"/>
    <a:srgbClr val="A1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5176" autoAdjust="0"/>
  </p:normalViewPr>
  <p:slideViewPr>
    <p:cSldViewPr>
      <p:cViewPr>
        <p:scale>
          <a:sx n="90" d="100"/>
          <a:sy n="90" d="100"/>
        </p:scale>
        <p:origin x="-900" y="-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0T15:11:25.739" idx="2">
    <p:pos x="10" y="10"/>
    <p:text>need to show car park level on this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7C9D96-11D4-4548-A9DA-A360ED11DA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626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27F5B51D-0D5B-406E-81E8-01D2E24A50A8}" type="slidenum">
              <a:rPr lang="en-AU" altLang="en-US" smtClean="0">
                <a:latin typeface="Arial" pitchFamily="34" charset="0"/>
              </a:rPr>
              <a:pPr/>
              <a:t>1</a:t>
            </a:fld>
            <a:endParaRPr lang="en-AU" altLang="en-US" dirty="0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C9D96-11D4-4548-A9DA-A360ED11DAC9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44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4762"/>
            <a:ext cx="9140825" cy="513873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77 w 5184"/>
                  <a:gd name="T3" fmla="*/ 3159 h 3159"/>
                  <a:gd name="T4" fmla="*/ 537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0 w 556"/>
                  <a:gd name="T5" fmla="*/ 3159 h 3159"/>
                  <a:gd name="T6" fmla="*/ 58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3 w 251"/>
                <a:gd name="T7" fmla="*/ 12 h 12"/>
                <a:gd name="T8" fmla="*/ 263 w 251"/>
                <a:gd name="T9" fmla="*/ 0 h 12"/>
                <a:gd name="T10" fmla="*/ 26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053 w 251"/>
                <a:gd name="T5" fmla="*/ 12 h 12"/>
                <a:gd name="T6" fmla="*/ 1405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38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497807"/>
            <a:ext cx="7086600" cy="1073944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2914650"/>
            <a:ext cx="6400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FA68-BF37-4CFA-9D0E-B845279B5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90BD-20D7-4FCF-8CAB-8077C5F89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188595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50545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3651-C792-4CFA-99D6-30BA3D1B6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0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F0B0-0AA2-4156-A5C3-57DE751A2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D3F0-FB40-4888-A2A0-027D839DE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6957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692F-6FF4-405F-84CC-33C4BF47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8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D376-F299-4638-9D29-F92797CA2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7D01-5946-4508-A66A-34FDEA94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3A39-6D97-4362-86A3-C0771882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C3C2-9967-45A1-ADE9-9D58E4283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46E0-686F-4612-86AA-BBE537A53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4762"/>
            <a:ext cx="9140825" cy="5138738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77 w 5184"/>
                <a:gd name="T3" fmla="*/ 3159 h 3159"/>
                <a:gd name="T4" fmla="*/ 537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0 w 556"/>
                <a:gd name="T5" fmla="*/ 3159 h 3159"/>
                <a:gd name="T6" fmla="*/ 58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053 w 251"/>
                  <a:gd name="T5" fmla="*/ 12 h 12"/>
                  <a:gd name="T6" fmla="*/ 1405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3 w 251"/>
                  <a:gd name="T7" fmla="*/ 12 h 12"/>
                  <a:gd name="T8" fmla="*/ 263 w 251"/>
                  <a:gd name="T9" fmla="*/ 0 h 12"/>
                  <a:gd name="T10" fmla="*/ 26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543800" cy="10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85900"/>
            <a:ext cx="7543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Molino Stewart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3311F59-4FF9-4AE5-97C9-C2BD3940A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temp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20538"/>
            <a:ext cx="9135879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9620" y="3534147"/>
            <a:ext cx="221959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kern="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Steven Molino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620" y="1854207"/>
            <a:ext cx="2592288" cy="738081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Time Out</a:t>
            </a:r>
            <a:b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</a:br>
            <a: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/>
            </a:r>
            <a:b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</a:br>
            <a:r>
              <a:rPr lang="en-AU" sz="2400" dirty="0" err="1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Bankwest</a:t>
            </a:r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 Stadium Evacuation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6" name="Picture 5" descr="Molino logo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2808312" cy="6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1F0B0-0AA2-4156-A5C3-57DE751A2B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32887" cy="5135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714500"/>
            <a:ext cx="1219200" cy="857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181601" y="1368251"/>
            <a:ext cx="23246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dirty="0"/>
              <a:t>5</a:t>
            </a:r>
            <a:r>
              <a:rPr lang="en-AU" dirty="0" smtClean="0"/>
              <a:t>% AEP: 7.04m AHD</a:t>
            </a:r>
          </a:p>
          <a:p>
            <a:r>
              <a:rPr lang="en-AU" dirty="0" smtClean="0"/>
              <a:t>1% AEP: 8.15m AHD</a:t>
            </a:r>
          </a:p>
          <a:p>
            <a:r>
              <a:rPr lang="en-AU" dirty="0" smtClean="0"/>
              <a:t>PMF: 13.17m AHD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71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39" y="228600"/>
            <a:ext cx="7543800" cy="974998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Topography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39" y="1059582"/>
            <a:ext cx="4407861" cy="335725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Local topography altered by cut and fill operations associated with the construction 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works</a:t>
            </a:r>
            <a:endParaRPr lang="en-AU" sz="2400" dirty="0">
              <a:solidFill>
                <a:srgbClr val="004B85"/>
              </a:solidFill>
              <a:effectLst/>
            </a:endParaRP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PMF extent may be smaller than what shown in model</a:t>
            </a:r>
          </a:p>
          <a:p>
            <a:pPr marL="0" indent="0">
              <a:buClr>
                <a:srgbClr val="004B85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11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79" y="197886"/>
            <a:ext cx="4291019" cy="44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39" y="228600"/>
            <a:ext cx="7543800" cy="974998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Flood </a:t>
            </a:r>
            <a: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Rate of Rise and Duration in PMF</a:t>
            </a:r>
            <a:b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</a:b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12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535"/>
            <a:ext cx="9144000" cy="30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072" y="1402185"/>
            <a:ext cx="8298180" cy="2930934"/>
          </a:xfrm>
        </p:spPr>
        <p:txBody>
          <a:bodyPr/>
          <a:lstStyle/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Development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Flooding</a:t>
            </a:r>
            <a:r>
              <a:rPr lang="en-AU" sz="2400" b="1" dirty="0">
                <a:solidFill>
                  <a:srgbClr val="004B85"/>
                </a:solidFill>
                <a:effectLst/>
              </a:rPr>
              <a:t> 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b="1" dirty="0">
                <a:solidFill>
                  <a:srgbClr val="004B85"/>
                </a:solidFill>
                <a:effectLst/>
              </a:rPr>
              <a:t>Challenges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Response strategy</a:t>
            </a:r>
          </a:p>
          <a:p>
            <a:pPr marL="0" indent="0">
              <a:buClr>
                <a:srgbClr val="004B85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13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16739"/>
            <a:ext cx="4822230" cy="32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353707"/>
            <a:ext cx="2332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4B85"/>
                </a:solidFill>
              </a:rPr>
              <a:t>Photo from: bankweststadium.com.au</a:t>
            </a:r>
            <a:endParaRPr lang="en-AU" sz="1000" dirty="0">
              <a:solidFill>
                <a:srgbClr val="004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15" y="228600"/>
            <a:ext cx="7093138" cy="974998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Challenges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1194" y="1059582"/>
            <a:ext cx="7445627" cy="335725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Maybe 2hrs flood warning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Car parks flood early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Public transport on other side of river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Where evacuate to? 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Need balance between: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4B85"/>
                </a:solidFill>
                <a:effectLst/>
              </a:rPr>
              <a:t>Calling </a:t>
            </a:r>
            <a:r>
              <a:rPr lang="en-AU" sz="2000" dirty="0">
                <a:solidFill>
                  <a:srgbClr val="004B85"/>
                </a:solidFill>
                <a:effectLst/>
              </a:rPr>
              <a:t>unnecessary cancellations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4B85"/>
                </a:solidFill>
                <a:effectLst/>
              </a:rPr>
              <a:t>Having </a:t>
            </a:r>
            <a:r>
              <a:rPr lang="en-AU" sz="2000" dirty="0">
                <a:solidFill>
                  <a:srgbClr val="004B85"/>
                </a:solidFill>
                <a:effectLst/>
              </a:rPr>
              <a:t>large numbers stranded</a:t>
            </a:r>
          </a:p>
          <a:p>
            <a:pPr marL="0" indent="0">
              <a:buClr>
                <a:srgbClr val="004B85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14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72" y="273646"/>
            <a:ext cx="7543800" cy="974998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Proposed strategy</a:t>
            </a:r>
            <a: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/>
            </a:r>
            <a:b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</a:br>
            <a: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/>
            </a:r>
            <a:br>
              <a:rPr lang="en-AU" sz="2400" dirty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</a:b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15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 bwMode="auto">
          <a:xfrm>
            <a:off x="1523534" y="594815"/>
            <a:ext cx="6795047" cy="3853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30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284" y="1259462"/>
            <a:ext cx="8298180" cy="2930934"/>
          </a:xfrm>
        </p:spPr>
        <p:txBody>
          <a:bodyPr/>
          <a:lstStyle/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Development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Flooding 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Challenges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b="1" dirty="0">
                <a:solidFill>
                  <a:srgbClr val="004B85"/>
                </a:solidFill>
                <a:effectLst/>
              </a:rPr>
              <a:t>Response </a:t>
            </a:r>
            <a:r>
              <a:rPr lang="en-AU" b="1" dirty="0" smtClean="0">
                <a:solidFill>
                  <a:srgbClr val="004B85"/>
                </a:solidFill>
                <a:effectLst/>
              </a:rPr>
              <a:t/>
            </a:r>
            <a:br>
              <a:rPr lang="en-AU" b="1" dirty="0" smtClean="0">
                <a:solidFill>
                  <a:srgbClr val="004B85"/>
                </a:solidFill>
                <a:effectLst/>
              </a:rPr>
            </a:br>
            <a:r>
              <a:rPr lang="en-AU" b="1" dirty="0" smtClean="0">
                <a:solidFill>
                  <a:srgbClr val="004B85"/>
                </a:solidFill>
                <a:effectLst/>
              </a:rPr>
              <a:t>strategy</a:t>
            </a:r>
            <a:endParaRPr lang="en-AU" b="1" dirty="0">
              <a:solidFill>
                <a:srgbClr val="004B85"/>
              </a:solidFill>
              <a:effectLst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16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16739"/>
            <a:ext cx="4822230" cy="32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353707"/>
            <a:ext cx="2332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4B85"/>
                </a:solidFill>
              </a:rPr>
              <a:t>Photo from: bankweststadium.com.au</a:t>
            </a:r>
            <a:endParaRPr lang="en-AU" sz="1000" dirty="0">
              <a:solidFill>
                <a:srgbClr val="004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40" y="1059582"/>
            <a:ext cx="7035181" cy="335725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4B85"/>
                </a:solidFill>
                <a:effectLst/>
              </a:rPr>
              <a:t>Multi-staged plan 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W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ith </a:t>
            </a:r>
            <a:r>
              <a:rPr lang="en-AU" sz="2400" dirty="0">
                <a:solidFill>
                  <a:srgbClr val="004B85"/>
                </a:solidFill>
                <a:effectLst/>
              </a:rPr>
              <a:t>escalating alert modes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4B85"/>
                </a:solidFill>
                <a:effectLst/>
              </a:rPr>
              <a:t>Multiple </a:t>
            </a:r>
            <a:r>
              <a:rPr lang="en-AU" sz="2400" dirty="0">
                <a:solidFill>
                  <a:srgbClr val="004B85"/>
                </a:solidFill>
                <a:effectLst/>
              </a:rPr>
              <a:t>response triggers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Three responses: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4B85"/>
                </a:solidFill>
                <a:effectLst/>
              </a:rPr>
              <a:t>Cancel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4B85"/>
                </a:solidFill>
                <a:effectLst/>
              </a:rPr>
              <a:t>Leave early 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4B85"/>
                </a:solidFill>
                <a:effectLst/>
              </a:rPr>
              <a:t>Stay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17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15" y="228600"/>
            <a:ext cx="7093138" cy="974998"/>
          </a:xfrm>
        </p:spPr>
        <p:txBody>
          <a:bodyPr/>
          <a:lstStyle/>
          <a:p>
            <a:r>
              <a:rPr lang="en-US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Alert Modes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1194" y="1059582"/>
            <a:ext cx="7445627" cy="335725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Yellow: flooding possible within 24 </a:t>
            </a:r>
            <a:r>
              <a:rPr lang="en-AU" sz="2400" dirty="0" err="1">
                <a:solidFill>
                  <a:srgbClr val="004B85"/>
                </a:solidFill>
                <a:effectLst/>
              </a:rPr>
              <a:t>hrs</a:t>
            </a:r>
            <a:r>
              <a:rPr lang="en-AU" sz="2400" dirty="0">
                <a:solidFill>
                  <a:srgbClr val="004B85"/>
                </a:solidFill>
                <a:effectLst/>
              </a:rPr>
              <a:t> 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Orange: possible southern car park flooding in the next 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2 </a:t>
            </a:r>
            <a:r>
              <a:rPr lang="en-AU" sz="2400" dirty="0" err="1" smtClean="0">
                <a:solidFill>
                  <a:srgbClr val="004B85"/>
                </a:solidFill>
                <a:effectLst/>
              </a:rPr>
              <a:t>hrs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 </a:t>
            </a:r>
            <a:endParaRPr lang="en-AU" sz="2400" dirty="0">
              <a:solidFill>
                <a:srgbClr val="004B85"/>
              </a:solidFill>
              <a:effectLst/>
            </a:endParaRP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Red: site flooding possible in next 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2 </a:t>
            </a:r>
            <a:r>
              <a:rPr lang="en-AU" sz="2400" dirty="0" err="1" smtClean="0">
                <a:solidFill>
                  <a:srgbClr val="004B85"/>
                </a:solidFill>
                <a:effectLst/>
              </a:rPr>
              <a:t>hrs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 </a:t>
            </a:r>
            <a:endParaRPr lang="en-AU" sz="2400" dirty="0">
              <a:solidFill>
                <a:srgbClr val="004B85"/>
              </a:solidFill>
              <a:effectLst/>
            </a:endParaRP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Black: site flooding possible within 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1 </a:t>
            </a:r>
            <a:r>
              <a:rPr lang="en-AU" sz="2400" dirty="0" err="1" smtClean="0">
                <a:solidFill>
                  <a:srgbClr val="004B85"/>
                </a:solidFill>
                <a:effectLst/>
              </a:rPr>
              <a:t>hr</a:t>
            </a:r>
            <a:endParaRPr lang="en-AU" sz="2400" dirty="0">
              <a:solidFill>
                <a:srgbClr val="004B85"/>
              </a:solidFill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18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19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938792"/>
              </p:ext>
            </p:extLst>
          </p:nvPr>
        </p:nvGraphicFramePr>
        <p:xfrm>
          <a:off x="164139" y="141544"/>
          <a:ext cx="8799880" cy="4880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761"/>
                <a:gridCol w="1690996"/>
                <a:gridCol w="2016224"/>
                <a:gridCol w="1584176"/>
                <a:gridCol w="1727723"/>
              </a:tblGrid>
              <a:tr h="82955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YELLOW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Flooding of the site possible </a:t>
                      </a:r>
                      <a:r>
                        <a:rPr lang="en-AU" sz="1200" dirty="0" smtClean="0">
                          <a:effectLst/>
                        </a:rPr>
                        <a:t>within 24 </a:t>
                      </a:r>
                      <a:r>
                        <a:rPr lang="en-AU" sz="1200" dirty="0" err="1" smtClean="0">
                          <a:effectLst/>
                        </a:rPr>
                        <a:t>hrs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ORANGE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Flooding of the southern car park </a:t>
                      </a:r>
                      <a:r>
                        <a:rPr lang="en-AU" sz="1200" dirty="0" smtClean="0">
                          <a:effectLst/>
                        </a:rPr>
                        <a:t>possible </a:t>
                      </a:r>
                      <a:r>
                        <a:rPr lang="en-AU" sz="1200" dirty="0">
                          <a:effectLst/>
                        </a:rPr>
                        <a:t>within </a:t>
                      </a:r>
                      <a:r>
                        <a:rPr lang="en-AU" sz="1200" dirty="0" smtClean="0">
                          <a:effectLst/>
                        </a:rPr>
                        <a:t>2 </a:t>
                      </a:r>
                      <a:r>
                        <a:rPr lang="en-AU" sz="1200" dirty="0" err="1" smtClean="0">
                          <a:effectLst/>
                        </a:rPr>
                        <a:t>hrs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RED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Flooding of the site is possible </a:t>
                      </a:r>
                      <a:r>
                        <a:rPr lang="en-AU" sz="1200" dirty="0" smtClean="0">
                          <a:effectLst/>
                        </a:rPr>
                        <a:t>within </a:t>
                      </a:r>
                      <a:r>
                        <a:rPr lang="en-AU" sz="1200" dirty="0">
                          <a:effectLst/>
                        </a:rPr>
                        <a:t>2 </a:t>
                      </a:r>
                      <a:r>
                        <a:rPr lang="en-AU" sz="1200" dirty="0" err="1" smtClean="0">
                          <a:effectLst/>
                        </a:rPr>
                        <a:t>hrs</a:t>
                      </a:r>
                      <a:r>
                        <a:rPr lang="en-AU" sz="1200" dirty="0" smtClean="0">
                          <a:effectLst/>
                        </a:rPr>
                        <a:t> 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BLACK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Flooding of the site is possible within </a:t>
                      </a:r>
                      <a:r>
                        <a:rPr lang="en-AU" sz="1200" dirty="0" smtClean="0">
                          <a:effectLst/>
                        </a:rPr>
                        <a:t>1</a:t>
                      </a:r>
                      <a:r>
                        <a:rPr lang="en-AU" sz="1200" baseline="0" dirty="0" smtClean="0">
                          <a:effectLst/>
                        </a:rPr>
                        <a:t> </a:t>
                      </a:r>
                      <a:r>
                        <a:rPr lang="en-AU" sz="1200" baseline="0" dirty="0" err="1" smtClean="0">
                          <a:effectLst/>
                        </a:rPr>
                        <a:t>hr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</a:tr>
              <a:tr h="59255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BoM Severe Weather Warning for the Parramatta Area</a:t>
                      </a:r>
                      <a:endParaRPr lang="en-A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A Severe Weather Warning is </a:t>
                      </a:r>
                      <a:r>
                        <a:rPr lang="en-AU" sz="1100" dirty="0" smtClean="0">
                          <a:effectLst/>
                        </a:rPr>
                        <a:t>issued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OR↴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</a:tr>
              <a:tr h="61250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BoM Flood Watch issued for Parramatta River</a:t>
                      </a:r>
                      <a:endParaRPr lang="en-A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A Flood Watch is issued for the Parramatta </a:t>
                      </a:r>
                      <a:r>
                        <a:rPr lang="en-AU" sz="1100" dirty="0" smtClean="0">
                          <a:effectLst/>
                        </a:rPr>
                        <a:t>River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OR</a:t>
                      </a:r>
                      <a:r>
                        <a:rPr lang="en-AU" sz="1100" dirty="0">
                          <a:effectLst/>
                        </a:rPr>
                        <a:t>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</a:tr>
              <a:tr h="59255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City of Parramatta </a:t>
                      </a:r>
                      <a:r>
                        <a:rPr lang="en-AU" sz="1200" dirty="0" err="1">
                          <a:effectLst/>
                        </a:rPr>
                        <a:t>Floodsmart</a:t>
                      </a:r>
                      <a:r>
                        <a:rPr lang="en-AU" sz="1200" dirty="0">
                          <a:effectLst/>
                        </a:rPr>
                        <a:t> warning system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A MINOR flood warning is issued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A MODERATE flood warning is </a:t>
                      </a:r>
                      <a:r>
                        <a:rPr lang="en-AU" sz="1100" dirty="0" smtClean="0">
                          <a:effectLst/>
                        </a:rPr>
                        <a:t>issued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br>
                        <a:rPr lang="en-AU" sz="1100" baseline="0" dirty="0" smtClean="0">
                          <a:effectLst/>
                        </a:rPr>
                      </a:br>
                      <a:r>
                        <a:rPr lang="en-AU" sz="1100" dirty="0" smtClean="0">
                          <a:effectLst/>
                        </a:rPr>
                        <a:t>OR</a:t>
                      </a:r>
                      <a:r>
                        <a:rPr lang="en-AU" sz="1100" dirty="0">
                          <a:effectLst/>
                        </a:rPr>
                        <a:t>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A MAJOR flood warning is </a:t>
                      </a:r>
                      <a:r>
                        <a:rPr lang="en-AU" sz="1100" dirty="0" smtClean="0">
                          <a:effectLst/>
                        </a:rPr>
                        <a:t>issued</a:t>
                      </a:r>
                      <a:r>
                        <a:rPr lang="en-AU" sz="1100" baseline="0" dirty="0" smtClean="0">
                          <a:effectLst/>
                        </a:rPr>
                        <a:t>  </a:t>
                      </a:r>
                      <a:br>
                        <a:rPr lang="en-AU" sz="1100" baseline="0" dirty="0" smtClean="0">
                          <a:effectLst/>
                        </a:rPr>
                      </a:br>
                      <a:r>
                        <a:rPr lang="en-AU" sz="1100" dirty="0" smtClean="0">
                          <a:effectLst/>
                        </a:rPr>
                        <a:t>OR</a:t>
                      </a:r>
                      <a:r>
                        <a:rPr lang="en-AU" sz="1100" dirty="0">
                          <a:effectLst/>
                        </a:rPr>
                        <a:t>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</a:tr>
              <a:tr h="82955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Marsden Weir live gauge reading 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AND</a:t>
                      </a:r>
                      <a:r>
                        <a:rPr lang="en-AU" sz="1200" baseline="0" dirty="0" smtClean="0">
                          <a:effectLst/>
                        </a:rPr>
                        <a:t> </a:t>
                      </a:r>
                      <a:r>
                        <a:rPr lang="en-AU" sz="1200" dirty="0" smtClean="0">
                          <a:effectLst/>
                        </a:rPr>
                        <a:t>BoM </a:t>
                      </a:r>
                      <a:r>
                        <a:rPr lang="en-AU" sz="1200" dirty="0">
                          <a:effectLst/>
                        </a:rPr>
                        <a:t>forecast rainfall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Marsden Weir gauge reading = </a:t>
                      </a:r>
                      <a:r>
                        <a:rPr lang="en-AU" sz="1100" dirty="0" smtClean="0">
                          <a:effectLst/>
                        </a:rPr>
                        <a:t>0.56m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AND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24h </a:t>
                      </a:r>
                      <a:r>
                        <a:rPr lang="en-AU" sz="1100" dirty="0">
                          <a:effectLst/>
                        </a:rPr>
                        <a:t>forecast rainfall is 50mm or </a:t>
                      </a:r>
                      <a:r>
                        <a:rPr lang="en-AU" sz="1100" dirty="0" smtClean="0">
                          <a:effectLst/>
                        </a:rPr>
                        <a:t>greater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OR</a:t>
                      </a:r>
                      <a:r>
                        <a:rPr lang="en-AU" sz="1100" dirty="0">
                          <a:effectLst/>
                        </a:rPr>
                        <a:t>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Marsden Weir gauge reading = 3.06m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OR↴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Marsden Weir gauge reading = 4.16m 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OR↴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</a:tr>
              <a:tr h="7547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Visual Observation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Not Applicable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Floodwaters are sighted in the green area between the southern car park, the river and O’Connell </a:t>
                      </a:r>
                      <a:r>
                        <a:rPr lang="en-AU" sz="1100" dirty="0" smtClean="0">
                          <a:effectLst/>
                        </a:rPr>
                        <a:t>Street</a:t>
                      </a:r>
                      <a:r>
                        <a:rPr lang="en-AU" sz="1100" baseline="0" dirty="0" smtClean="0">
                          <a:effectLst/>
                        </a:rPr>
                        <a:t>   </a:t>
                      </a:r>
                      <a:r>
                        <a:rPr lang="en-AU" sz="1100" dirty="0" smtClean="0">
                          <a:effectLst/>
                        </a:rPr>
                        <a:t>OR</a:t>
                      </a:r>
                      <a:r>
                        <a:rPr lang="en-AU" sz="1100" dirty="0">
                          <a:effectLst/>
                        </a:rPr>
                        <a:t>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Floodwaters are sighted entering the southern car </a:t>
                      </a:r>
                      <a:r>
                        <a:rPr lang="en-AU" sz="1100" dirty="0" smtClean="0">
                          <a:effectLst/>
                        </a:rPr>
                        <a:t>park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OR</a:t>
                      </a:r>
                      <a:r>
                        <a:rPr lang="en-AU" sz="1100" dirty="0">
                          <a:effectLst/>
                        </a:rPr>
                        <a:t>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Floodwaters are sighted half way through the southern car </a:t>
                      </a:r>
                      <a:r>
                        <a:rPr lang="en-AU" sz="1100" dirty="0" smtClean="0">
                          <a:effectLst/>
                        </a:rPr>
                        <a:t>park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OR</a:t>
                      </a:r>
                      <a:r>
                        <a:rPr lang="en-AU" sz="1100" dirty="0">
                          <a:effectLst/>
                        </a:rPr>
                        <a:t>↴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</a:tr>
              <a:tr h="59255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Direct communication from NSW SES</a:t>
                      </a:r>
                      <a:endParaRPr lang="en-A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Not Applicable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Received advice that the southern car park may flood.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Received notification that a MAJOR flood is expected</a:t>
                      </a:r>
                      <a:endParaRPr lang="en-A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Received evacuation order</a:t>
                      </a:r>
                      <a:endParaRPr lang="en-A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98180" cy="1073944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Overview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88" y="1259462"/>
            <a:ext cx="8298180" cy="2930934"/>
          </a:xfrm>
        </p:spPr>
        <p:txBody>
          <a:bodyPr/>
          <a:lstStyle/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 smtClean="0">
                <a:solidFill>
                  <a:srgbClr val="004B85"/>
                </a:solidFill>
                <a:effectLst/>
              </a:rPr>
              <a:t>Development</a:t>
            </a:r>
            <a:endParaRPr lang="en-AU" sz="2400" dirty="0">
              <a:solidFill>
                <a:srgbClr val="004B85"/>
              </a:solidFill>
              <a:effectLst/>
            </a:endParaRP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 smtClean="0">
                <a:solidFill>
                  <a:srgbClr val="004B85"/>
                </a:solidFill>
                <a:effectLst/>
              </a:rPr>
              <a:t>Flooding </a:t>
            </a:r>
            <a:endParaRPr lang="en-AU" sz="2400" dirty="0">
              <a:solidFill>
                <a:srgbClr val="004B85"/>
              </a:solidFill>
              <a:effectLst/>
            </a:endParaRP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Challenges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Response strategy</a:t>
            </a:r>
          </a:p>
          <a:p>
            <a:pPr marL="0" indent="0">
              <a:buClr>
                <a:srgbClr val="04617A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2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16739"/>
            <a:ext cx="4822230" cy="32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353707"/>
            <a:ext cx="2332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4B85"/>
                </a:solidFill>
              </a:rPr>
              <a:t>Photo from: bankweststadium.com.au</a:t>
            </a:r>
            <a:endParaRPr lang="en-AU" sz="1000" dirty="0">
              <a:solidFill>
                <a:srgbClr val="004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15" y="228600"/>
            <a:ext cx="7093138" cy="1911102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Thank you 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7215" y="2283718"/>
            <a:ext cx="7445627" cy="2133116"/>
          </a:xfrm>
        </p:spPr>
        <p:txBody>
          <a:bodyPr/>
          <a:lstStyle/>
          <a:p>
            <a:pPr marL="360000" indent="-360000">
              <a:buSzPct val="80000"/>
              <a:buFont typeface="Arial" panose="020B0604020202020204" pitchFamily="34" charset="0"/>
              <a:buChar char="•"/>
            </a:pPr>
            <a:endParaRPr lang="en-AU" sz="2400" dirty="0"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20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39" y="976028"/>
            <a:ext cx="4407861" cy="335725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B85"/>
                </a:solidFill>
                <a:effectLst/>
              </a:rPr>
              <a:t>Redevelopment and expansion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B85"/>
                </a:solidFill>
                <a:effectLst/>
              </a:rPr>
              <a:t>North of Parramatta CBD on bend of river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Three car parks for a total capacity of 827 cars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One access </a:t>
            </a:r>
            <a:r>
              <a:rPr lang="en-AU" sz="2400" dirty="0" smtClean="0">
                <a:solidFill>
                  <a:srgbClr val="004B85"/>
                </a:solidFill>
                <a:effectLst/>
              </a:rPr>
              <a:t>road </a:t>
            </a:r>
            <a:r>
              <a:rPr lang="en-AU" sz="2400" dirty="0">
                <a:solidFill>
                  <a:srgbClr val="004B85"/>
                </a:solidFill>
                <a:effectLst/>
              </a:rPr>
              <a:t>(north and south)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3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3840"/>
            <a:ext cx="3714564" cy="44016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39" y="6300"/>
            <a:ext cx="8298180" cy="1073944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1. Development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8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3477" y="3482752"/>
            <a:ext cx="6928141" cy="74518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4B85"/>
                </a:solidFill>
                <a:effectLst/>
              </a:rPr>
              <a:t>Six levels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L00 (RL 9.12 m) – Service: Pitch and utilities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L01 (RL  14.676m) – Concourse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L02 to L06 include club and suite rooms, media space</a:t>
            </a:r>
          </a:p>
          <a:p>
            <a:pPr marL="0" indent="0">
              <a:buClr>
                <a:srgbClr val="004B85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4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" y="339502"/>
            <a:ext cx="8778992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5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0" y="339502"/>
            <a:ext cx="7779600" cy="399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78304"/>
            <a:ext cx="616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AU" sz="2400" dirty="0">
                <a:solidFill>
                  <a:srgbClr val="004B85"/>
                </a:solidFill>
              </a:rPr>
              <a:t>L00 </a:t>
            </a:r>
            <a:r>
              <a:rPr lang="en-AU" sz="2400" dirty="0" smtClean="0">
                <a:solidFill>
                  <a:srgbClr val="004B85"/>
                </a:solidFill>
              </a:rPr>
              <a:t>(</a:t>
            </a:r>
            <a:r>
              <a:rPr lang="en-AU" sz="2400" dirty="0">
                <a:solidFill>
                  <a:srgbClr val="004B85"/>
                </a:solidFill>
              </a:rPr>
              <a:t>RL 9.12 m</a:t>
            </a:r>
            <a:r>
              <a:rPr lang="en-AU" sz="2400" dirty="0" smtClean="0">
                <a:solidFill>
                  <a:srgbClr val="004B85"/>
                </a:solidFill>
              </a:rPr>
              <a:t>) </a:t>
            </a:r>
            <a:r>
              <a:rPr lang="en-AU" sz="2400" dirty="0">
                <a:solidFill>
                  <a:srgbClr val="004B85"/>
                </a:solidFill>
              </a:rPr>
              <a:t>–</a:t>
            </a:r>
            <a:r>
              <a:rPr lang="en-AU" sz="2400" dirty="0" smtClean="0">
                <a:solidFill>
                  <a:srgbClr val="004B85"/>
                </a:solidFill>
              </a:rPr>
              <a:t> Service </a:t>
            </a:r>
            <a:r>
              <a:rPr lang="en-AU" sz="2400" dirty="0">
                <a:solidFill>
                  <a:srgbClr val="004B85"/>
                </a:solidFill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0299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6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7" y="195486"/>
            <a:ext cx="7780786" cy="4128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52685"/>
            <a:ext cx="522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AU" sz="2400" dirty="0">
                <a:solidFill>
                  <a:srgbClr val="004B85"/>
                </a:solidFill>
              </a:rPr>
              <a:t>L01 (RL  14.676m</a:t>
            </a:r>
            <a:r>
              <a:rPr lang="en-AU" sz="2400" dirty="0" smtClean="0">
                <a:solidFill>
                  <a:srgbClr val="004B85"/>
                </a:solidFill>
              </a:rPr>
              <a:t>) – </a:t>
            </a:r>
            <a:r>
              <a:rPr lang="en-AU" sz="2400" dirty="0">
                <a:solidFill>
                  <a:srgbClr val="004B85"/>
                </a:solidFill>
              </a:rPr>
              <a:t>Concourse</a:t>
            </a:r>
          </a:p>
        </p:txBody>
      </p:sp>
    </p:spTree>
    <p:extLst>
      <p:ext uri="{BB962C8B-B14F-4D97-AF65-F5344CB8AC3E}">
        <p14:creationId xmlns:p14="http://schemas.microsoft.com/office/powerpoint/2010/main" val="19880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39" y="1059582"/>
            <a:ext cx="4407861" cy="335725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Approval condition is FEMP before operation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Venue operator appointed when construction works almost completed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No input to design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4B85"/>
                </a:solidFill>
                <a:effectLst/>
              </a:rPr>
              <a:t>First event 14 April 2019</a:t>
            </a:r>
          </a:p>
          <a:p>
            <a:pPr marL="0" indent="0">
              <a:buClr>
                <a:srgbClr val="004B85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7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3840"/>
            <a:ext cx="3714564" cy="44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8657"/>
            <a:ext cx="6160275" cy="614958"/>
          </a:xfrm>
        </p:spPr>
        <p:txBody>
          <a:bodyPr/>
          <a:lstStyle/>
          <a:p>
            <a:r>
              <a:rPr lang="en-AU" sz="2400" dirty="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t>Operation</a:t>
            </a:r>
            <a:endParaRPr lang="en-AU" sz="24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5861" y="339502"/>
            <a:ext cx="6058627" cy="3357252"/>
          </a:xfrm>
        </p:spPr>
        <p:txBody>
          <a:bodyPr/>
          <a:lstStyle/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EVENTS (activities using the playing field)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40 </a:t>
            </a:r>
            <a:r>
              <a:rPr lang="en-AU" sz="1800" dirty="0" smtClean="0">
                <a:solidFill>
                  <a:srgbClr val="004B85"/>
                </a:solidFill>
                <a:effectLst/>
              </a:rPr>
              <a:t>- 50 </a:t>
            </a:r>
            <a:r>
              <a:rPr lang="en-AU" sz="1800" dirty="0">
                <a:solidFill>
                  <a:srgbClr val="004B85"/>
                </a:solidFill>
                <a:effectLst/>
              </a:rPr>
              <a:t>sport events per year </a:t>
            </a:r>
            <a:r>
              <a:rPr lang="en-AU" sz="1800" dirty="0" smtClean="0">
                <a:solidFill>
                  <a:srgbClr val="004B85"/>
                </a:solidFill>
                <a:effectLst/>
              </a:rPr>
              <a:t>- up </a:t>
            </a:r>
            <a:r>
              <a:rPr lang="en-AU" sz="1800" dirty="0">
                <a:solidFill>
                  <a:srgbClr val="004B85"/>
                </a:solidFill>
                <a:effectLst/>
              </a:rPr>
              <a:t>to 30k patrons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2 concerts per year </a:t>
            </a:r>
            <a:r>
              <a:rPr lang="en-AU" sz="1800" dirty="0" smtClean="0">
                <a:solidFill>
                  <a:srgbClr val="004B85"/>
                </a:solidFill>
                <a:effectLst/>
              </a:rPr>
              <a:t>- up </a:t>
            </a:r>
            <a:r>
              <a:rPr lang="en-AU" sz="1800" dirty="0">
                <a:solidFill>
                  <a:srgbClr val="004B85"/>
                </a:solidFill>
                <a:effectLst/>
              </a:rPr>
              <a:t>to 40k patrons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2-3 hours duration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Door opening 2 hours before start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4B85"/>
                </a:solidFill>
                <a:effectLst/>
              </a:rPr>
              <a:t>Clear of </a:t>
            </a:r>
            <a:r>
              <a:rPr lang="en-AU" sz="1800" dirty="0">
                <a:solidFill>
                  <a:srgbClr val="004B85"/>
                </a:solidFill>
                <a:effectLst/>
              </a:rPr>
              <a:t>all patrons within 1 hour after </a:t>
            </a:r>
            <a:r>
              <a:rPr lang="en-AU" sz="1800" dirty="0" smtClean="0">
                <a:solidFill>
                  <a:srgbClr val="004B85"/>
                </a:solidFill>
                <a:effectLst/>
              </a:rPr>
              <a:t>event</a:t>
            </a:r>
            <a:endParaRPr lang="en-AU" sz="1800" dirty="0">
              <a:solidFill>
                <a:srgbClr val="004B85"/>
              </a:solidFill>
              <a:effectLst/>
            </a:endParaRP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Most patrons on foot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Car parks expected to be full (827 spots</a:t>
            </a:r>
            <a:r>
              <a:rPr lang="en-AU" sz="1800" dirty="0" smtClean="0">
                <a:solidFill>
                  <a:srgbClr val="004B85"/>
                </a:solidFill>
                <a:effectLst/>
              </a:rPr>
              <a:t>)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4B85"/>
                </a:solidFill>
                <a:effectLst/>
              </a:rPr>
              <a:t>FUNCTIONS </a:t>
            </a:r>
            <a:r>
              <a:rPr lang="en-AU" sz="1800" dirty="0">
                <a:solidFill>
                  <a:srgbClr val="004B85"/>
                </a:solidFill>
                <a:effectLst/>
              </a:rPr>
              <a:t>(activities not using the playing field)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Up to 800 patrons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Any day of year</a:t>
            </a:r>
          </a:p>
          <a:p>
            <a:pPr marL="760050" lvl="1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B85"/>
                </a:solidFill>
                <a:effectLst/>
              </a:rPr>
              <a:t>Car parks partially full</a:t>
            </a:r>
          </a:p>
          <a:p>
            <a:pPr marL="360000" indent="-360000">
              <a:buClr>
                <a:srgbClr val="004B85"/>
              </a:buClr>
              <a:buSzPct val="80000"/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4B85"/>
              </a:solidFill>
              <a:effectLst/>
            </a:endParaRPr>
          </a:p>
          <a:p>
            <a:pPr marL="0" indent="0">
              <a:buClr>
                <a:srgbClr val="004B85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8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3" y="771550"/>
            <a:ext cx="2643188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 bwMode="auto">
          <a:xfrm>
            <a:off x="-108520" y="4855468"/>
            <a:ext cx="8856984" cy="288032"/>
          </a:xfrm>
          <a:prstGeom prst="parallelogram">
            <a:avLst/>
          </a:prstGeom>
          <a:solidFill>
            <a:srgbClr val="C9C1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5970" y="1432444"/>
            <a:ext cx="8298180" cy="2930934"/>
          </a:xfrm>
        </p:spPr>
        <p:txBody>
          <a:bodyPr/>
          <a:lstStyle/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Development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b="1" dirty="0">
                <a:solidFill>
                  <a:srgbClr val="004B85"/>
                </a:solidFill>
                <a:effectLst/>
              </a:rPr>
              <a:t>Flooding</a:t>
            </a:r>
            <a:r>
              <a:rPr lang="en-AU" sz="2400" b="1" dirty="0">
                <a:solidFill>
                  <a:srgbClr val="004B85"/>
                </a:solidFill>
                <a:effectLst/>
              </a:rPr>
              <a:t> 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Challenges</a:t>
            </a:r>
          </a:p>
          <a:p>
            <a:pPr marL="457200" indent="-457200">
              <a:buClr>
                <a:srgbClr val="004B85"/>
              </a:buClr>
              <a:buSzPct val="80000"/>
              <a:buFont typeface="+mj-lt"/>
              <a:buAutoNum type="arabicPeriod"/>
            </a:pPr>
            <a:r>
              <a:rPr lang="en-AU" sz="2400" dirty="0">
                <a:solidFill>
                  <a:srgbClr val="004B85"/>
                </a:solidFill>
                <a:effectLst/>
              </a:rPr>
              <a:t>Response strategy</a:t>
            </a:r>
          </a:p>
          <a:p>
            <a:pPr marL="0" indent="0">
              <a:buClr>
                <a:srgbClr val="004B85"/>
              </a:buClr>
              <a:buNone/>
            </a:pPr>
            <a:endParaRPr lang="en-AU" dirty="0">
              <a:solidFill>
                <a:srgbClr val="004B8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04248" y="4614539"/>
            <a:ext cx="1905000" cy="3429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791F0B0-0AA2-4156-A5C3-57DE751A2BF2}" type="slidenum">
              <a:rPr lang="en-US" sz="1100" smtClean="0">
                <a:solidFill>
                  <a:srgbClr val="004B85"/>
                </a:solidFill>
                <a:effectLst/>
                <a:latin typeface="Century Gothic"/>
                <a:cs typeface="Century Gothic"/>
              </a:rPr>
              <a:pPr>
                <a:defRPr/>
              </a:pPr>
              <a:t>9</a:t>
            </a:fld>
            <a:endParaRPr lang="en-US" sz="1100" dirty="0">
              <a:solidFill>
                <a:srgbClr val="004B85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Molino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4416834"/>
            <a:ext cx="1656184" cy="3954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16739"/>
            <a:ext cx="4822230" cy="32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353707"/>
            <a:ext cx="2332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4B85"/>
                </a:solidFill>
              </a:rPr>
              <a:t>Photo from: bankweststadium.com.au</a:t>
            </a:r>
            <a:endParaRPr lang="en-AU" sz="1000" dirty="0">
              <a:solidFill>
                <a:srgbClr val="004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9DD5EF1C43142BD5DE74E7E8B823A" ma:contentTypeVersion="15" ma:contentTypeDescription="Create a new document." ma:contentTypeScope="" ma:versionID="edfd5f2bef0aa02fc3f70feaf49e8adf">
  <xsd:schema xmlns:xsd="http://www.w3.org/2001/XMLSchema" xmlns:xs="http://www.w3.org/2001/XMLSchema" xmlns:p="http://schemas.microsoft.com/office/2006/metadata/properties" xmlns:ns2="2515f8a4-4421-40b5-bcb1-a7f352c6ecf3" xmlns:ns3="d16982f1-fe46-4e1a-a47f-f5185a1789ab" targetNamespace="http://schemas.microsoft.com/office/2006/metadata/properties" ma:root="true" ma:fieldsID="7fa5e031ce62a647ab9e02c86d42e87a" ns2:_="" ns3:_="">
    <xsd:import namespace="2515f8a4-4421-40b5-bcb1-a7f352c6ecf3"/>
    <xsd:import namespace="d16982f1-fe46-4e1a-a47f-f5185a178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5f8a4-4421-40b5-bcb1-a7f352c6e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f833df6-2e23-4821-8d84-3751a2fcb2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982f1-fe46-4e1a-a47f-f5185a1789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d801da2-eb10-41e5-b7a3-d91199b2a983}" ma:internalName="TaxCatchAll" ma:showField="CatchAllData" ma:web="d16982f1-fe46-4e1a-a47f-f5185a1789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15f8a4-4421-40b5-bcb1-a7f352c6ecf3">
      <Terms xmlns="http://schemas.microsoft.com/office/infopath/2007/PartnerControls"/>
    </lcf76f155ced4ddcb4097134ff3c332f>
    <TaxCatchAll xmlns="d16982f1-fe46-4e1a-a47f-f5185a1789ab" xsi:nil="true"/>
  </documentManagement>
</p:properties>
</file>

<file path=customXml/itemProps1.xml><?xml version="1.0" encoding="utf-8"?>
<ds:datastoreItem xmlns:ds="http://schemas.openxmlformats.org/officeDocument/2006/customXml" ds:itemID="{FB52D0B3-6C63-4BD3-B54B-C9689E236156}"/>
</file>

<file path=customXml/itemProps2.xml><?xml version="1.0" encoding="utf-8"?>
<ds:datastoreItem xmlns:ds="http://schemas.openxmlformats.org/officeDocument/2006/customXml" ds:itemID="{29E48C17-B9D5-40A9-AA94-51A34C0345C4}"/>
</file>

<file path=customXml/itemProps3.xml><?xml version="1.0" encoding="utf-8"?>
<ds:datastoreItem xmlns:ds="http://schemas.openxmlformats.org/officeDocument/2006/customXml" ds:itemID="{71359ABB-FD62-47CA-81E0-DECF04C9507F}"/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4797</TotalTime>
  <Words>630</Words>
  <Application>Microsoft Office PowerPoint</Application>
  <PresentationFormat>On-screen Show (16:9)</PresentationFormat>
  <Paragraphs>160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Shimmer</vt:lpstr>
      <vt:lpstr>Time Out  Bankwest Stadium Evacuation</vt:lpstr>
      <vt:lpstr>Overview</vt:lpstr>
      <vt:lpstr>1. Development</vt:lpstr>
      <vt:lpstr>PowerPoint Presentation</vt:lpstr>
      <vt:lpstr>PowerPoint Presentation</vt:lpstr>
      <vt:lpstr>PowerPoint Presentation</vt:lpstr>
      <vt:lpstr>PowerPoint Presentation</vt:lpstr>
      <vt:lpstr>Operation</vt:lpstr>
      <vt:lpstr>PowerPoint Presentation</vt:lpstr>
      <vt:lpstr>PowerPoint Presentation</vt:lpstr>
      <vt:lpstr>Topography</vt:lpstr>
      <vt:lpstr>Flood Rate of Rise and Duration in PMF </vt:lpstr>
      <vt:lpstr>PowerPoint Presentation</vt:lpstr>
      <vt:lpstr>Challenges</vt:lpstr>
      <vt:lpstr>Proposed strategy  </vt:lpstr>
      <vt:lpstr>PowerPoint Presentation</vt:lpstr>
      <vt:lpstr>PowerPoint Presentation</vt:lpstr>
      <vt:lpstr>Alert Modes</vt:lpstr>
      <vt:lpstr>PowerPoint Presentation</vt:lpstr>
      <vt:lpstr>Thank you </vt:lpstr>
    </vt:vector>
  </TitlesOfParts>
  <Company>Molino Stewart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Molino</dc:creator>
  <cp:lastModifiedBy>MolinoStewart Admin</cp:lastModifiedBy>
  <cp:revision>193</cp:revision>
  <dcterms:created xsi:type="dcterms:W3CDTF">2008-10-01T03:58:04Z</dcterms:created>
  <dcterms:modified xsi:type="dcterms:W3CDTF">2020-05-20T06:54:09Z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0x010100F619DD5EF1C43142BD5DE74E7E8B823A</vt:lpwstr>
  </property>
  <property fmtid="{D5CDD505-2E9C-101B-9397-08002B2CF9AE}" pid="3" name="Order">
    <vt:r8>1637400</vt:r8>
  </property>
  <property fmtid="{D5CDD505-2E9C-101B-9397-08002B2CF9AE}" pid="4" name="MediaServiceImageTags">
    <vt:lpwstr/>
  </property>
</Properties>
</file>